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6" r:id="rId1"/>
  </p:sldMasterIdLst>
  <p:notesMasterIdLst>
    <p:notesMasterId r:id="rId18"/>
  </p:notesMasterIdLst>
  <p:sldIdLst>
    <p:sldId id="259" r:id="rId2"/>
    <p:sldId id="287" r:id="rId3"/>
    <p:sldId id="260" r:id="rId4"/>
    <p:sldId id="261" r:id="rId5"/>
    <p:sldId id="276" r:id="rId6"/>
    <p:sldId id="294" r:id="rId7"/>
    <p:sldId id="285" r:id="rId8"/>
    <p:sldId id="290" r:id="rId9"/>
    <p:sldId id="293" r:id="rId10"/>
    <p:sldId id="286" r:id="rId11"/>
    <p:sldId id="296" r:id="rId12"/>
    <p:sldId id="288" r:id="rId13"/>
    <p:sldId id="291" r:id="rId14"/>
    <p:sldId id="295" r:id="rId15"/>
    <p:sldId id="292" r:id="rId16"/>
    <p:sldId id="28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295"/>
    <a:srgbClr val="1B57B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5143" autoAdjust="0"/>
  </p:normalViewPr>
  <p:slideViewPr>
    <p:cSldViewPr>
      <p:cViewPr varScale="1">
        <p:scale>
          <a:sx n="57" d="100"/>
          <a:sy n="57" d="100"/>
        </p:scale>
        <p:origin x="835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RMATHA RAVICHANDRAN" userId="bb3721f5bdd40e16" providerId="LiveId" clId="{BC1A25A4-D264-4C96-8790-A8D25DFF3C51}"/>
    <pc:docChg chg="modSld">
      <pc:chgData name="NARMATHA RAVICHANDRAN" userId="bb3721f5bdd40e16" providerId="LiveId" clId="{BC1A25A4-D264-4C96-8790-A8D25DFF3C51}" dt="2024-06-26T13:12:30.766" v="4"/>
      <pc:docMkLst>
        <pc:docMk/>
      </pc:docMkLst>
      <pc:sldChg chg="delSp modSp mod">
        <pc:chgData name="NARMATHA RAVICHANDRAN" userId="bb3721f5bdd40e16" providerId="LiveId" clId="{BC1A25A4-D264-4C96-8790-A8D25DFF3C51}" dt="2024-06-26T13:12:30.766" v="4"/>
        <pc:sldMkLst>
          <pc:docMk/>
          <pc:sldMk cId="0" sldId="259"/>
        </pc:sldMkLst>
        <pc:spChg chg="del mod">
          <ac:chgData name="NARMATHA RAVICHANDRAN" userId="bb3721f5bdd40e16" providerId="LiveId" clId="{BC1A25A4-D264-4C96-8790-A8D25DFF3C51}" dt="2024-06-26T13:12:30.766" v="4"/>
          <ac:spMkLst>
            <pc:docMk/>
            <pc:sldMk cId="0" sldId="259"/>
            <ac:spMk id="3" creationId="{7F1D5DC9-FB44-FC26-8B07-C6E48901DA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6A42B5B-AB49-487A-A2EC-08B7FF2B8D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9826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EA1099-9169-4BEF-85F2-18F188376CE9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631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11" descr="band">
            <a:extLst>
              <a:ext uri="{FF2B5EF4-FFF2-40B4-BE49-F238E27FC236}">
                <a16:creationId xmlns:a16="http://schemas.microsoft.com/office/drawing/2014/main" id="{C53BB725-336C-874C-B065-BA9BA9FCFB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89588"/>
            <a:ext cx="119888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63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2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78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2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2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1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5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9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7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2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21" descr="band">
            <a:extLst>
              <a:ext uri="{FF2B5EF4-FFF2-40B4-BE49-F238E27FC236}">
                <a16:creationId xmlns:a16="http://schemas.microsoft.com/office/drawing/2014/main" id="{8FE808EB-41EC-9D4F-B9EB-F54795055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89588"/>
            <a:ext cx="119888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92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 flipV="1">
            <a:off x="2286000" y="1959505"/>
            <a:ext cx="7772400" cy="76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895600" y="2743200"/>
            <a:ext cx="6400800" cy="2533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buFontTx/>
              <a:buNone/>
            </a:pPr>
            <a:endParaRPr lang="en-US" altLang="en-US" sz="2400" b="1" dirty="0">
              <a:solidFill>
                <a:schemeClr val="bg2"/>
              </a:solidFill>
            </a:endParaRPr>
          </a:p>
          <a:p>
            <a:pPr algn="ctr" eaLnBrk="1" hangingPunct="1">
              <a:buFontTx/>
              <a:buNone/>
            </a:pPr>
            <a:endParaRPr lang="en-US" altLang="en-US" sz="2400" dirty="0">
              <a:solidFill>
                <a:schemeClr val="bg2"/>
              </a:solidFill>
            </a:endParaRPr>
          </a:p>
          <a:p>
            <a:pPr algn="ctr" eaLnBrk="1" hangingPunct="1">
              <a:buFontTx/>
              <a:buNone/>
            </a:pPr>
            <a:r>
              <a:rPr lang="en-US" altLang="en-US" sz="24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4100" name="Rectangle 17"/>
          <p:cNvSpPr>
            <a:spLocks noChangeArrowheads="1"/>
          </p:cNvSpPr>
          <p:nvPr/>
        </p:nvSpPr>
        <p:spPr bwMode="auto">
          <a:xfrm>
            <a:off x="3889375" y="46039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1524000" y="0"/>
            <a:ext cx="9144000" cy="762000"/>
          </a:xfrm>
          <a:prstGeom prst="rect">
            <a:avLst/>
          </a:prstGeom>
          <a:solidFill>
            <a:srgbClr val="3352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6B9AC-6BF6-41B3-319C-F3D8C8B2DCF9}"/>
              </a:ext>
            </a:extLst>
          </p:cNvPr>
          <p:cNvSpPr txBox="1"/>
          <p:nvPr/>
        </p:nvSpPr>
        <p:spPr>
          <a:xfrm>
            <a:off x="2057400" y="126582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 Monitoring System Using IOT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B3DBB3-E63C-C0C5-2729-FA44073C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80C204-D99E-0E7E-B286-9F062F514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Setting Up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Device: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Programming</a:t>
            </a:r>
          </a:p>
          <a:p>
            <a:pPr marL="457200" lvl="1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designing a Website: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0E0-1A3A-43DC-BCDD-0B16FB51D2A0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233B4-6368-23F9-C9B6-4063D1360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32" y="1433863"/>
            <a:ext cx="4218467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52F7A-AF88-7A84-10D7-9C5999BCD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671538"/>
            <a:ext cx="2705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4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9A1F8-C34E-AAAC-D912-380C0C42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5C4F9-0C5E-4BDA-A62E-9E6EEB4F9DA5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8E4A6-4056-9CA6-3888-2D788426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C175E231-0379-898C-40DF-C31EE1DEAAC5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DC74D0-0DAE-49DA-8154-526F2A8D5FBD}" type="datetime1">
              <a:rPr lang="en-US" smtClean="0"/>
              <a:pPr/>
              <a:t>6/26/2024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8A4C3-4F75-1E13-DD30-7D0DE72E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447800"/>
            <a:ext cx="5638799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CFDFC-1B8E-FEDC-87A3-C67A637F6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47800"/>
            <a:ext cx="57912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C167C8-0A01-8F16-E9DB-CE0F5AEE0148}"/>
              </a:ext>
            </a:extLst>
          </p:cNvPr>
          <p:cNvSpPr txBox="1"/>
          <p:nvPr/>
        </p:nvSpPr>
        <p:spPr>
          <a:xfrm>
            <a:off x="424869" y="741918"/>
            <a:ext cx="315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9DD93-9E2B-AD04-E4E5-5B2969B3043B}"/>
              </a:ext>
            </a:extLst>
          </p:cNvPr>
          <p:cNvSpPr txBox="1"/>
          <p:nvPr/>
        </p:nvSpPr>
        <p:spPr>
          <a:xfrm>
            <a:off x="6705600" y="786216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</p:txBody>
      </p:sp>
    </p:spTree>
    <p:extLst>
      <p:ext uri="{BB962C8B-B14F-4D97-AF65-F5344CB8AC3E}">
        <p14:creationId xmlns:p14="http://schemas.microsoft.com/office/powerpoint/2010/main" val="222640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F14E-0FC3-B7B3-09B3-41A2681C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FA2887-1490-C217-C979-72E577CE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F824E-C474-49D1-9647-941C40C1A84A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3801E-0D96-053D-9374-DC25DD08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AF3D9-829C-9007-1B80-3C5A737A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5" y="1525270"/>
            <a:ext cx="5569585" cy="3808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2C2053-556F-7901-F04B-97AD1D96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524000"/>
            <a:ext cx="5638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782AB-BE7A-5163-DCD0-0E4A4A98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D2E22-0BEA-4C23-A67B-76A72DDA338B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B74BD-5BCC-7AC6-5F0C-0702D3D3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16EA1-FADB-A12D-5361-2BF318F14475}"/>
              </a:ext>
            </a:extLst>
          </p:cNvPr>
          <p:cNvSpPr txBox="1"/>
          <p:nvPr/>
        </p:nvSpPr>
        <p:spPr>
          <a:xfrm>
            <a:off x="304800" y="304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AIR QUALITY INDEX: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522B1A-37A8-9619-C450-721A93D99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949" y="660464"/>
            <a:ext cx="9406101" cy="57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9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47190-C894-DA65-8C24-318D4AE7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C3D8-AFA5-424A-BE25-7E3367C759BC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8051D-1EB9-32D3-25C0-67CEC02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2C4ADE0D-96F4-A323-AF22-BF0AA94A46D6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634417-9E8C-4672-9A28-7519A85FB2EA}" type="datetime1">
              <a:rPr lang="en-US" smtClean="0"/>
              <a:pPr/>
              <a:t>6/26/2024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BC4A-2434-4D5C-2D30-A6F4B503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66" y="1215766"/>
            <a:ext cx="11458323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0FCEDF-B824-961B-498E-D9B3160CB230}"/>
              </a:ext>
            </a:extLst>
          </p:cNvPr>
          <p:cNvSpPr txBox="1"/>
          <p:nvPr/>
        </p:nvSpPr>
        <p:spPr>
          <a:xfrm>
            <a:off x="276477" y="545068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about the Air Quality</a:t>
            </a:r>
          </a:p>
        </p:txBody>
      </p:sp>
    </p:spTree>
    <p:extLst>
      <p:ext uri="{BB962C8B-B14F-4D97-AF65-F5344CB8AC3E}">
        <p14:creationId xmlns:p14="http://schemas.microsoft.com/office/powerpoint/2010/main" val="178458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209E8-ABA3-E238-5E4B-2BB0A488C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F70C-09BF-4936-AFE9-3FAF5B80ADC2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124AC9-AC48-BE7C-01B8-55B1E2EE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953DB-C6F3-4F6B-A1DB-70D205712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10820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9DF4F-F418-9065-603D-0BE89D74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FE062E-109F-45C6-D896-04756302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3E95-C5ED-4E66-B002-3D76A99C0027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B5FC1-3BD1-3AF0-59B9-F1ED45B5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9548F-50E4-B5E5-9652-672FD5BFD8F2}"/>
              </a:ext>
            </a:extLst>
          </p:cNvPr>
          <p:cNvSpPr txBox="1"/>
          <p:nvPr/>
        </p:nvSpPr>
        <p:spPr>
          <a:xfrm>
            <a:off x="762000" y="1443841"/>
            <a:ext cx="10515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and Wearable Devices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portable and wearable air quality monitoring devices that allow individuals to monitor their personal exposure to pollutants in real time, providing personalized health recommendations and alerts.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Impact Studies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Collaborate with healthcare providers and researchers to study the long-term health impacts of air pollution and assess the effectiveness of various pollution mitigation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Expanded Sensor Networks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Deploy a denser network of sensors across urban and rural areas to provide more granular air quality data, enabling more precise local monitoring and analysis.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B24F-86D0-60CE-613A-D01D9571F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E9C15-7234-3C93-4BD3-70D38E1C2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D77A5-6FCA-FCC1-0B44-73E0959E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25268-3C81-4EA3-B9AB-CFE7AE0C9191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55F3F-8BC0-537A-7840-3912E20E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9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A9C2-9997-5A18-4842-E54E1B8B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6" y="2569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05B80-7F0C-6ED5-F61B-92D240A8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5CC9-ED0B-41A1-9800-C41B209C56C1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6/26/2024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0F286-2F6D-3C59-8C4E-CE9D0C83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4BFA7-A720-3D02-EA91-2D1AE1D56F79}"/>
              </a:ext>
            </a:extLst>
          </p:cNvPr>
          <p:cNvSpPr txBox="1"/>
          <p:nvPr/>
        </p:nvSpPr>
        <p:spPr>
          <a:xfrm>
            <a:off x="838200" y="1619730"/>
            <a:ext cx="10439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 poses severe health risks and environmental challenges, particularly in urban areas where traditional monitoring systems are limited in scope and responsiveness. There is an need for a cost-effective, real-time solution to monitor air quality comprehensively.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this, we propose an IoT-based air pollution monitoring system that deploys sensors to measure Air Quality Index(AQI) and pollutants such as NH3, Sulphur, C02, Benzene. These sensors will transmit data wirelessly to a cloud-based platform for real-time analysis and visualization. This system will provides timely information to mitigate pollution risks, while empowering users with up-to-date air quality data to make informed health decisions.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9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CC7D-88AE-192B-9509-3EA810EA1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24" y="270013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0B9A3-2551-670A-8B0A-75289B79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2282-8DA3-4428-BB2A-BD0D637B19E7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11468-04F0-0B93-43F8-60426F80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10B7C0-55E9-E1BE-5FE4-FC21C5244F48}"/>
              </a:ext>
            </a:extLst>
          </p:cNvPr>
          <p:cNvSpPr txBox="1"/>
          <p:nvPr/>
        </p:nvSpPr>
        <p:spPr>
          <a:xfrm>
            <a:off x="678024" y="1524000"/>
            <a:ext cx="105156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AQI Monitoring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a system for real-time monitoring of the Air Quality Index (AQI) by measuring key pollutants such as NH3 (Ammonia), SO2 (Sulfur Dioxide), CO2 (Carbon Dioxide), and Benzene.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and Moisture Monitoring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Include sensors to measure temperature and moisture levels, providing a comprehensive understanding of environmental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Cloud-Based Data Analysis and Visualization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a cloud-based platform to analyze and visualize AQI, temperature, and moisture data in real-time, providing actionable insights.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an alert system that notifies users and relevant authorities when AQI levels exceed predefined thresholds, enabling timely responses to high pollution levels.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536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NodeMCU-ES8266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Sensor(LM 35)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MQ135 Sensor-For detecting the air quality in ppm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 Board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Cable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DDB0-B69D-40DB-A29C-554552A01349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4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2D1FC-856C-E30C-9DF8-91360227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81A2-04A8-4C39-B12A-D620DC8CBACC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0F9BA-E761-0EAF-AC03-9B8CA2D9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BDBF3-6274-2915-0752-17BCDFFE04F2}"/>
              </a:ext>
            </a:extLst>
          </p:cNvPr>
          <p:cNvSpPr txBox="1"/>
          <p:nvPr/>
        </p:nvSpPr>
        <p:spPr>
          <a:xfrm>
            <a:off x="800100" y="609600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307FF-FADD-B9FC-4A76-F21C623A3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239"/>
            <a:ext cx="12192000" cy="41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4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B78051-11E5-9045-C5AB-7453AD28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MADE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DB6851-AAA0-7039-D902-0ECFA5DA3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LM35 Temperature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>
              <a:buNone/>
            </a:pP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VCC -&gt; 3.3V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NodeMCU's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3.3V pin)</a:t>
            </a: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 -&gt; GND</a:t>
            </a: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-&gt; Analog pin (A0)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Sensor:</a:t>
            </a:r>
          </a:p>
          <a:p>
            <a:pPr marL="457200" lvl="1" indent="0">
              <a:buNone/>
            </a:pP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VCC -&gt; 3.3V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NodeMCU's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3.3V pin)</a:t>
            </a: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 -&gt; GND</a:t>
            </a: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-&gt; Analog pin (A0)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C216-7F7A-4E3A-A096-55D39E3E2DAC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742DA-9D30-1F77-3DBF-4644B0DDB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18227"/>
            <a:ext cx="3911600" cy="283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E9A16-AECE-58C1-B171-68C749BE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851335"/>
            <a:ext cx="3657600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6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60D84-3920-1AF4-740A-D8123AFA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3F72-A55E-4420-A285-D4D1F807F3D7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FF6D2-E013-5898-0A27-DADF562A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DDC7-FBD0-5495-BEDC-2B7FEFD4C44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1000" y="609600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IN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MQ135 Gas Sensor:</a:t>
            </a:r>
          </a:p>
          <a:p>
            <a:pPr marL="457200" lvl="1" indent="0">
              <a:buNone/>
            </a:pP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VCC -&gt; 3.3V or 5V (Use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NodeMCU's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3.3V pin)</a:t>
            </a: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 -&gt; GND</a:t>
            </a: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-&gt; Analog pin (A0)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>
              <a:buNone/>
            </a:pP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laptop via USB.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DC9203-1D2E-0900-673A-2609B18EA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568407"/>
            <a:ext cx="4114800" cy="3089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BDF10-A62E-0F8D-E5DC-2BB1D316F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566319"/>
            <a:ext cx="4114800" cy="20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3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3F3D-DBD8-B55F-36C1-B54251CD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C87AC-2998-4C62-9671-0A8111B97D56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6123F-3403-53AE-FA4C-AB2D6035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83094-E07D-8E12-0C31-E034CD20C9A6}"/>
              </a:ext>
            </a:extLst>
          </p:cNvPr>
          <p:cNvSpPr txBox="1"/>
          <p:nvPr/>
        </p:nvSpPr>
        <p:spPr>
          <a:xfrm>
            <a:off x="685800" y="533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4FEB2-B527-781B-FC36-49BC6F35E5B8}"/>
              </a:ext>
            </a:extLst>
          </p:cNvPr>
          <p:cNvSpPr txBox="1"/>
          <p:nvPr/>
        </p:nvSpPr>
        <p:spPr>
          <a:xfrm>
            <a:off x="762000" y="1371600"/>
            <a:ext cx="563880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LIBRARIES INCLUDED</a:t>
            </a:r>
          </a:p>
          <a:p>
            <a:r>
              <a:rPr lang="en-IN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&lt;ESP8266WiFi.h&gt;</a:t>
            </a:r>
            <a:endParaRPr lang="en-IN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Wire.h</a:t>
            </a:r>
            <a:r>
              <a:rPr lang="en-IN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"MQ135.h"</a:t>
            </a:r>
            <a:endParaRPr lang="en-IN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LM35_PIN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A0 </a:t>
            </a:r>
          </a:p>
          <a:p>
            <a:r>
              <a:rPr lang="en-IN" b="0" dirty="0">
                <a:solidFill>
                  <a:srgbClr val="728E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#define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SOIL_PIN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A0</a:t>
            </a:r>
          </a:p>
          <a:p>
            <a:b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MQ135 </a:t>
            </a:r>
            <a:r>
              <a:rPr lang="en-IN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gasSensor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SOIL_PIN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IN" b="0" dirty="0">
                <a:solidFill>
                  <a:srgbClr val="95A5A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 MQ135 gas sensor is also using A0</a:t>
            </a:r>
            <a:endParaRPr lang="en-IN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IN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ssid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"SSN"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password = </a:t>
            </a:r>
            <a:r>
              <a:rPr lang="en-IN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"Ssn1!Som2@Sase3#"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 server = </a:t>
            </a:r>
            <a:r>
              <a:rPr lang="en-IN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"api.thingspeak.com"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b="0" dirty="0" err="1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String </a:t>
            </a:r>
            <a:r>
              <a:rPr lang="en-IN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apiKey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b="0" dirty="0">
                <a:solidFill>
                  <a:srgbClr val="005C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"ZUCOKBJQF9D4LDYP"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WiFiClient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client;</a:t>
            </a:r>
          </a:p>
          <a:p>
            <a:br>
              <a:rPr lang="en-IN" sz="2000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IN" sz="2000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CBF97-E2E5-0421-F8FE-99F955F4DA71}"/>
              </a:ext>
            </a:extLst>
          </p:cNvPr>
          <p:cNvSpPr txBox="1"/>
          <p:nvPr/>
        </p:nvSpPr>
        <p:spPr>
          <a:xfrm>
            <a:off x="6400800" y="1524000"/>
            <a:ext cx="5257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	SENSING THE VALUES</a:t>
            </a:r>
          </a:p>
          <a:p>
            <a:r>
              <a:rPr lang="en-IN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loop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IN" b="0" dirty="0">
              <a:solidFill>
                <a:srgbClr val="4E5B6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t = </a:t>
            </a:r>
            <a:r>
              <a:rPr lang="en-IN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readLM35Temperature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soilMoisture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analogRead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SOIL_PIN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air_quality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gasSensor</a:t>
            </a:r>
            <a:r>
              <a:rPr lang="en-IN" b="0" dirty="0" err="1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getPPM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nh3 = </a:t>
            </a:r>
            <a:r>
              <a:rPr lang="en-IN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calculateNH3Concentration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benzene = </a:t>
            </a:r>
            <a:r>
              <a:rPr lang="en-IN" b="0" dirty="0" err="1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calculateBenzeneConcentration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co2 = </a:t>
            </a:r>
            <a:r>
              <a:rPr lang="en-IN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calculateCO2Concentration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00979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so2 = </a:t>
            </a:r>
            <a:r>
              <a:rPr lang="en-IN" b="0" dirty="0">
                <a:solidFill>
                  <a:srgbClr val="D354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calculateSO2Concentration</a:t>
            </a:r>
            <a:r>
              <a:rPr lang="en-IN" b="0" dirty="0">
                <a:solidFill>
                  <a:srgbClr val="434F5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4E5B6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9704083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1990</TotalTime>
  <Words>676</Words>
  <Application>Microsoft Office PowerPoint</Application>
  <PresentationFormat>Widescreen</PresentationFormat>
  <Paragraphs>109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Times New Roman</vt:lpstr>
      <vt:lpstr>Default Design</vt:lpstr>
      <vt:lpstr>PowerPoint Presentation</vt:lpstr>
      <vt:lpstr>AGENDA</vt:lpstr>
      <vt:lpstr>PROBLEM STATEMENT</vt:lpstr>
      <vt:lpstr>OBJECTIVES</vt:lpstr>
      <vt:lpstr>COMPONENTS USED</vt:lpstr>
      <vt:lpstr>PowerPoint Presentation</vt:lpstr>
      <vt:lpstr>CONNECTIONS MADE</vt:lpstr>
      <vt:lpstr>PowerPoint Presentation</vt:lpstr>
      <vt:lpstr>PowerPoint Presentation</vt:lpstr>
      <vt:lpstr>TECHNOLOGY USED</vt:lpstr>
      <vt:lpstr>PowerPoint Presentation</vt:lpstr>
      <vt:lpstr>DISPLAY</vt:lpstr>
      <vt:lpstr>PowerPoint Presentation</vt:lpstr>
      <vt:lpstr>PowerPoint Presentation</vt:lpstr>
      <vt:lpstr>PowerPoint Presentation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AA</dc:creator>
  <cp:lastModifiedBy>NARMATHA RAVICHANDRAN</cp:lastModifiedBy>
  <cp:revision>124</cp:revision>
  <dcterms:created xsi:type="dcterms:W3CDTF">2006-09-22T10:59:01Z</dcterms:created>
  <dcterms:modified xsi:type="dcterms:W3CDTF">2024-06-26T13:12:39Z</dcterms:modified>
</cp:coreProperties>
</file>